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7"/>
  </p:notesMasterIdLst>
  <p:sldIdLst>
    <p:sldId id="256" r:id="rId3"/>
    <p:sldId id="27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9144000" cy="5143500" type="screen16x9"/>
  <p:notesSz cx="6858000" cy="9144000"/>
  <p:embeddedFontLst>
    <p:embeddedFont>
      <p:font typeface="Proxima Nova Semibold" panose="020B0604020202020204" charset="0"/>
      <p:regular r:id="rId28"/>
      <p:bold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932967e284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932967e28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This is a Pear Deck Drawing Slide </a:t>
            </a:r>
            <a:endParaRPr dirty="0"/>
          </a:p>
          <a:p>
            <a:pPr marL="0" lvl="0" indent="0" algn="l" rtl="0">
              <a:spcBef>
                <a:spcPts val="0"/>
              </a:spcBef>
              <a:spcAft>
                <a:spcPts val="0"/>
              </a:spcAft>
              <a:buNone/>
            </a:pPr>
            <a:r>
              <a:rPr lang="en" dirty="0"/>
              <a:t>🍐 To edit the type of question, go back to the "Ask Students a Question" in the Pear Deck sidebar.</a:t>
            </a: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932967e284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932967e28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Draggable™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932967e284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932967e28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SLIDES_API199495630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SLIDES_API199495630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Ask a Question</a:t>
            </a:r>
            <a:endParaRPr b="1">
              <a:solidFill>
                <a:schemeClr val="dk1"/>
              </a:solidFill>
            </a:endParaRPr>
          </a:p>
          <a:p>
            <a:pPr marL="0" lvl="0" indent="0" algn="l" rtl="0">
              <a:spcBef>
                <a:spcPts val="0"/>
              </a:spcBef>
              <a:spcAft>
                <a:spcPts val="0"/>
              </a:spcAft>
              <a:buNone/>
            </a:pPr>
            <a:r>
              <a:rPr lang="en">
                <a:solidFill>
                  <a:schemeClr val="dk1"/>
                </a:solidFill>
              </a:rPr>
              <a:t>Use the template to prompt students to form a question. By asking them to consider a question their classmate might have, as opposed to their own question, you can help unlock their creative thinking and remove insecurities they might have around asking their own questions.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This is a Pear Deck Text Slide </a:t>
            </a:r>
            <a:endParaRPr>
              <a:solidFill>
                <a:schemeClr val="dk1"/>
              </a:solidFill>
            </a:endParaRPr>
          </a:p>
          <a:p>
            <a:pPr marL="0" lvl="0" indent="0" algn="l" rtl="0">
              <a:spcBef>
                <a:spcPts val="0"/>
              </a:spcBef>
              <a:spcAft>
                <a:spcPts val="0"/>
              </a:spcAft>
              <a:buNone/>
            </a:pPr>
            <a:r>
              <a:rPr lang="en">
                <a:solidFill>
                  <a:schemeClr val="dk1"/>
                </a:solidFill>
              </a:rPr>
              <a:t>🍐 To edit the type of question, go back to the "Ask Students a Question" in the Pear Deck sidebar.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932967e284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932967e284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932967e284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932967e28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932967e284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932967e28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932967e284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932967e28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932967e28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932967e28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SLIDES_API82644564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SLIDES_API82644564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Temperature Check</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WIth this slide, you can get a quick idea of how your students are feeling about the pace of the lesson. Getting consensus before moving on helps ensure everyone is still with you, and identify the students who might need extra attention.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This is a Pear Deck Draggable™ Slide.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To edit the type of question, go back to the "Ask Students a Question" in the Pear Deck sidebar.</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638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932967e284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932967e28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932967e284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932967e284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932967e284_1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932967e284_1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932967e284_1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932967e284_1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SLIDES_API35808780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SLIDES_API35808780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Temperature Check</a:t>
            </a:r>
            <a:endParaRPr b="1"/>
          </a:p>
          <a:p>
            <a:pPr marL="0" lvl="0" indent="0" algn="l" rtl="0">
              <a:spcBef>
                <a:spcPts val="0"/>
              </a:spcBef>
              <a:spcAft>
                <a:spcPts val="0"/>
              </a:spcAft>
              <a:buNone/>
            </a:pPr>
            <a:r>
              <a:rPr lang="en"/>
              <a:t>Get a sense for how well your lesson resonated with your students, or how engaged they were.</a:t>
            </a:r>
            <a:endParaRPr/>
          </a:p>
          <a:p>
            <a:pPr marL="0" lvl="0" indent="0" algn="l" rtl="0">
              <a:spcBef>
                <a:spcPts val="0"/>
              </a:spcBef>
              <a:spcAft>
                <a:spcPts val="0"/>
              </a:spcAft>
              <a:buNone/>
            </a:pPr>
            <a:endParaRPr/>
          </a:p>
          <a:p>
            <a:pPr marL="0" lvl="0" indent="0" algn="l" rtl="0">
              <a:spcBef>
                <a:spcPts val="0"/>
              </a:spcBef>
              <a:spcAft>
                <a:spcPts val="0"/>
              </a:spcAft>
              <a:buNone/>
            </a:pPr>
            <a:r>
              <a:rPr lang="en"/>
              <a:t>🍐 This is a Pear Deck Draggable™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932967e28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932967e28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Multiple Choice Slide. Your current options are: A: Yes, B: No, C: Not Sure, </a:t>
            </a:r>
            <a:endParaRPr/>
          </a:p>
          <a:p>
            <a:pPr marL="0" lvl="0" indent="0" algn="l" rtl="0">
              <a:spcBef>
                <a:spcPts val="0"/>
              </a:spcBef>
              <a:spcAft>
                <a:spcPts val="0"/>
              </a:spcAft>
              <a:buNone/>
            </a:pPr>
            <a:r>
              <a:rPr lang="en"/>
              <a:t>🍐  To edit the type of question or choices,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932967e28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932967e28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32967e284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32967e28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932967e284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932967e28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Text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932967e284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932967e28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Multiple Choice Slide. Your current options are: A: Blue, B: Pink, C: Green, </a:t>
            </a:r>
            <a:endParaRPr/>
          </a:p>
          <a:p>
            <a:pPr marL="0" lvl="0" indent="0" algn="l" rtl="0">
              <a:spcBef>
                <a:spcPts val="0"/>
              </a:spcBef>
              <a:spcAft>
                <a:spcPts val="0"/>
              </a:spcAft>
              <a:buNone/>
            </a:pPr>
            <a:r>
              <a:rPr lang="en"/>
              <a:t>🍐  To edit the type of question or choices,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932967e28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932967e28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Number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932967e284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932967e28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a Pear Deck Web Slide. </a:t>
            </a:r>
            <a:endParaRPr/>
          </a:p>
          <a:p>
            <a:pPr marL="0" lvl="0" indent="0" algn="l" rtl="0">
              <a:spcBef>
                <a:spcPts val="0"/>
              </a:spcBef>
              <a:spcAft>
                <a:spcPts val="0"/>
              </a:spcAft>
              <a:buNone/>
            </a:pPr>
            <a:r>
              <a:rPr lang="en"/>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6AA84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dontchangethislink.peardeckmagic.zone?eyJ0eXBlIjoiZ29vZ2xlLXNsaWRlcy1hZGRvbi1yZXNwb25zZS1mb290ZXIiLCJsYXN0RWRpdGVkQnkiOiIxMTI1MjIzNTEyMjI3OTQ2NTM1OTIiLCJwcmVzZW50YXRpb25JZCI6IjEwVktxRVVqejh6dm9CSTBpaEpmM0dhUlZ3SlJsOFJRcFJvNm9YdjNJSXBJIiwiY29udGVudElkIjoiY3VzdG9tLXJlc3BvbnNlLWZyZWVoYW5kRHJhd2luZyIsInNsaWRlSWQiOiJnOTMyOTY3ZTI4NF8wXzM4IiwiY29udGVudEluc3RhbmNlSWQiOiIxMFZLcUVVano4enZvQkkwaWhKZjNHYVJWd0pSbDhSUXBSbzZvWHYzSUlwSS83MGMyYmMzMS1iNGZjLTRiOTctODNhMy0wM2I5ZGFjMmRlOTYifQ==pearId=magic-pear-metadata-identifier"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dontchangethislink.peardeckmagic.zone?eyJ0eXBlIjoiZHJhZ2dhYmxlIiwiZHJhZ2dhYmxlcyI6W3siaWQiOiJkcmFnZ2FibGUwIiwidHlwZSI6Imljb24iLCJpY29uIjp7ImlkIjoiZGVmYXVsdC1jaXJjbGUifSwiY29sb3IiOiIjNzA3Mzc5In1dLCJkcmFnZ2FibGVTaXplIjoxMS41LCJlbWJlZGRhYmxlVXJsIjoiaHR0cHM6Ly8iLCJhbnN3ZXJzIjpbXX0=pearId=magic-pear-shape-identifier"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dontchangethislink.peardeckmagic.zone?eyJ0eXBlIjoiZ29vZ2xlLXNsaWRlcy1hZGRvbi1yZXNwb25zZS1mb290ZXIiLCJsYXN0RWRpdGVkQnkiOiIxMTI1MjIzNTEyMjI3OTQ2NTM1OTIiLCJwcmVzZW50YXRpb25JZCI6IjEwVktxRVVqejh6dm9CSTBpaEpmM0dhUlZ3SlJsOFJRcFJvNm9YdjNJSXBJIiwiY29udGVudElkIjoiY3VzdG9tLXJlc3BvbnNlLWRyYWdnYWJsZSIsInNsaWRlSWQiOiJnOTMyOTY3ZTI4NF8wXzQzIiwiY29udGVudEluc3RhbmNlSWQiOiIxMFZLcUVVano4enZvQkkwaWhKZjNHYVJWd0pSbDhSUXBSbzZvWHYzSUlwSS9jNGI5MThiMS0xZTEzLTQwY2ItYWVhNC1kN2Y0MjVkYWRmMDcifQ==pearId=magic-pear-metadata-identifier"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dontchangethislink.peardeckmagic.zone?eyJ0eXBlIjoiZ29vZ2xlLXNsaWRlcy1hZGRvbi10ZW1wbGF0ZS1saWJyYXJ5IiwiY2xhc3NUaW1lIjoiYmVnaW5uaW5nIiwiY29udGVudElkIjoiaHR0cHM6Ly9kb2NzLmdvb2dsZS5jb20vcHJlc2VudGF0aW9uL2QvMWZUYlB4ZTN3ZzA1ekVDTE5MR0lxcm5MQUt4cWlUZGhlV2F4N1gyRC1mMVUvZWRpdCNzbGlkZT1pZC5nNWMyZTI1MTQ0M18wXzAiLCJzbGlkZUlkIjoiZzVjMmUyNTE0NDNfMF8wIiwicHJlc2VudGF0aW9uSWQiOiIxZlRiUHhlM3dnMDV6RUNMTkxHSXFybkxBS3hxaVRkaGVXYXg3WDJELWYxVSIsInRlbXBsYXRlTmFtZSI6IlRoaW5rIG9mIGEgcXVlc3Rpb24geW91ciBjbGFzc21hdGVzIG1pZ2h0IGhhdmUiLCJsYXN0RWRpdGVkQnkiOiIxMTI1MjIzNTEyMjI3OTQ2NTM1OTIiLCJjb250ZW50SW5zdGFuY2VJZCI6ImQ1MjNkZmJmODZiNDQ0NzdiNzQ0ODU3NDVmODBkODVhIn0=pearId=magic-pear-metadata-identifier" TargetMode="External"/><Relationship Id="rId5" Type="http://schemas.openxmlformats.org/officeDocument/2006/relationships/image" Target="../media/image11.png"/><Relationship Id="rId4"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dontchangethislink.peardeckmagic.zone?eyJ0eXBlIjoiZ29vZ2xlLXNsaWRlcy1hZGRvbi10ZW1wbGF0ZS1saWJyYXJ5IiwiY2xhc3NUaW1lIjoiZHVyaW5nIiwiY29udGVudElkIjoiaHR0cHM6Ly9kb2NzLmdvb2dsZS5jb20vcHJlc2VudGF0aW9uL2QvMW5rZUR4aGhMSk1RUnpkYkxmUDFZR1pNeVhXdkZsSDZ6bFJsSWY2aEZnVWsvZWRpdCNzbGlkZT1pZC5nNWMyZTJlZGFjMl8wXzQxIiwic2xpZGVJZCI6Imc1YzJlMmVkYWMyXzBfNDEiLCJwcmVzZW50YXRpb25JZCI6IjFua2VEeGhoTEpNUVJ6ZGJMZlAxWUdaTXlYV3ZGbEg2emxSbElmNmhGZ1VrIiwidGVtcGxhdGVOYW1lIjoiRHJhZyB5b3VyIGRvdCB0byBob3cgeW914oCZcmUgZmVlbGluZyIsImxhc3RFZGl0ZWRCeSI6IjExMjUyMjM1MTIyMjc5NDY1MzU5MiIsImNvbnRlbnRJbnN0YW5jZUlkIjoiYjRiNDlhYWVlZjYyNGY2YWE3NTU1ZDcwOGM3ZGYxODUifQ==pearId=magic-pear-metadata-identifier" TargetMode="External"/><Relationship Id="rId3" Type="http://schemas.openxmlformats.org/officeDocument/2006/relationships/hyperlink" Target="http://dontchangethislink.peardeckmagic.zone?eyJ0eXBlIjoiZHJhZ2dhYmxlIiwiZHJhZ2dhYmxlcyI6W3siaWQiOiJkcmFnZ2FibGUwIiwidHlwZSI6Imljb24iLCJpY29uIjp7ImlkIjoiZGVmYXVsdC1jaXJjbGUifSwiY29sb3IiOiIjNDFCREVCIn1dLCJkcmFnZ2FibGVTaXplIjoxMywiZW1iZWRkYWJsZVVybCI6Imh0dHBzOi8vIiwiYW5zd2VycyI6W119pearId=magic-pear-shape-identifier" TargetMode="External"/><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hyperlink" Target="https://app.peardeck.com/student/tfwvehvcy"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dontchangethislink.peardeckmagic.zone?eyJ0eXBlIjoiZ29vZ2xlLXNsaWRlcy1hZGRvbi10ZW1wbGF0ZS1saWJyYXJ5IiwiY2xhc3NUaW1lIjoiZW5kIiwiY29udGVudElkIjoiaHR0cHM6Ly9kb2NzLmdvb2dsZS5jb20vcHJlc2VudGF0aW9uL2QvMTBaWVlfMFRMR1hLNTh2NjRIeDBnWjk0ZWJQS3l4Y3M3MDkxYjhPY3pKMk0vZWRpdCNzbGlkZT1pZC5nNWNlMDQ3MzMzYV8wXzExIiwic2xpZGVJZCI6Imc1Y2UwNDczMzNhXzBfMTEiLCJwcmVzZW50YXRpb25JZCI6IjEwWllZXzBUTEdYSzU4djY0SHgwZ1o5NGViUEt5eGNzNzA5MWI4T2N6SjJNIiwidGVtcGxhdGVOYW1lIjoiSG93IHdlbGwgZGlkIHlvdSBsaWtlIHRoaXMgbGVzc29uIiwibGFzdEVkaXRlZEJ5IjoiMTEyNTIyMzUxMjIyNzk0NjUzNTkyIiwiY29udGVudEluc3RhbmNlSWQiOiJkYjY5YzBiMGRhNDc0YzE5YjRkMThiYjM1MGQ1YjUxNyJ9pearId=magic-pear-metadata-identifier" TargetMode="External"/><Relationship Id="rId3" Type="http://schemas.openxmlformats.org/officeDocument/2006/relationships/hyperlink" Target="http://dontchangethislink.peardeckmagic.zone?eyJ0eXBlIjoiZHJhZ2dhYmxlIiwiZHJhZ2dhYmxlcyI6W3siaWQiOiJkcmFnZ2FibGUwIiwidHlwZSI6Imljb24iLCJpY29uIjp7ImlkIjoiZGVmYXVsdC1jaXJjbGUifSwiY29sb3IiOiIjNDFCREVCIn1dLCJkcmFnZ2FibGVTaXplIjoxMywiZW1iZWRkYWJsZVVybCI6Imh0dHBzOi8vIiwiYW5zd2VycyI6W119pearId=magic-pear-shape-identifier" TargetMode="External"/><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lllcyIsIk5vIiwiTm90IFN1cmUiXX0=pearId=magic-pear-shape-identifier"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dontchangethislink.peardeckmagic.zone?eyJ0eXBlIjoiZ29vZ2xlLXNsaWRlcy1hZGRvbi1yZXNwb25zZS1mb290ZXIiLCJsYXN0RWRpdGVkQnkiOiIxMTI1MjIzNTEyMjI3OTQ2NTM1OTIiLCJwcmVzZW50YXRpb25JZCI6IjEwVktxRVVqejh6dm9CSTBpaEpmM0dhUlZ3SlJsOFJRcFJvNm9YdjNJSXBJIiwiY29udGVudElkIjoiY3VzdG9tLXJlc3BvbnNlLW11bHRpcGxlQ2hvaWNlIiwic2xpZGVJZCI6Imc5MzI5NjdlMjg0XzBfMSIsImNvbnRlbnRJbnN0YW5jZUlkIjoiMTBWS3FFVWp6OHp2b0JJMGloSmYzR2FSVndKUmw4UlFwUm82b1h2M0lJcEkvMTg3NmYzMDctNGU4My00MDY3LWFiZjktNDM1YjhlMjAwM2Y5In0=pearId=magic-pear-metadata-identifier"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www.peardeck.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dontchangethislink.peardeckmagic.zone?eyJ0eXBlIjoiZ29vZ2xlLXNsaWRlcy1hZGRvbi1yZXNwb25zZS1mb290ZXIiLCJsYXN0RWRpdGVkQnkiOiIxMTI1MjIzNTEyMjI3OTQ2NTM1OTIiLCJwcmVzZW50YXRpb25JZCI6IjEwVktxRVVqejh6dm9CSTBpaEpmM0dhUlZ3SlJsOFJRcFJvNm9YdjNJSXBJIiwiY29udGVudElkIjoiY3VzdG9tLXJlc3BvbnNlLWZyZWVSZXNwb25zZS10ZXh0Iiwic2xpZGVJZCI6Imc5MzI5NjdlMjg0XzBfMTgiLCJjb250ZW50SW5zdGFuY2VJZCI6IjEwVktxRVVqejh6dm9CSTBpaEpmM0dhUlZ3SlJsOFJRcFJvNm9YdjNJSXBJLzUzYWU1YjYxLTZmOTItNDE3Yi04ZTgxLWNlYzhlYzY1MzJmMSJ9pearId=magic-pear-metadata-identifier"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kJsdWUiLCJQaW5rIiwiR3JlZW4iXX0=pearId=magic-pear-shape-identifier"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dontchangethislink.peardeckmagic.zone?eyJ0eXBlIjoiZ29vZ2xlLXNsaWRlcy1hZGRvbi1yZXNwb25zZS1mb290ZXIiLCJsYXN0RWRpdGVkQnkiOiIxMTI1MjIzNTEyMjI3OTQ2NTM1OTIiLCJwcmVzZW50YXRpb25JZCI6IjEwVktxRVVqejh6dm9CSTBpaEpmM0dhUlZ3SlJsOFJRcFJvNm9YdjNJSXBJIiwiY29udGVudElkIjoiY3VzdG9tLXJlc3BvbnNlLW11bHRpcGxlQ2hvaWNlIiwic2xpZGVJZCI6Imc5MzI5NjdlMjg0XzBfMjMiLCJjb250ZW50SW5zdGFuY2VJZCI6IjEwVktxRVVqejh6dm9CSTBpaEpmM0dhUlZ3SlJsOFJRcFJvNm9YdjNJSXBJLzYyMDU3ODFiLWYzOGUtNGIxMS04MGI3LTJjNjg5ZTNkMjQ3YSJ9pearId=magic-pear-metadata-identifier"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dontchangethislink.peardeckmagic.zone?eyJ0eXBlIjoiZnJlZVJlc3BvbnNlLW51bWJlciIsImRyYWdnYWJsZXMiOlt7ImlkIjoiZHJhZ2dhYmxlMCIsInR5cGUiOiJpY29uIiwiaWNvbiI6eyJpZCI6ImRlZmF1bHQtY2lyY2xlIn0sImNvbG9yIjoiI0Q1MUQyOCJ9XSwiZHJhZ2dhYmxlU2l6ZSI6MTIuNTUsImVtYmVkZGFibGVVcmwiOiJodHRwczovLyIsImFuc3dlcnMiOltdfQ==pearId=magic-pear-shape-identifier"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dontchangethislink.peardeckmagic.zone?eyJ0eXBlIjoiZ29vZ2xlLXNsaWRlcy1hZGRvbi1yZXNwb25zZS1mb290ZXIiLCJsYXN0RWRpdGVkQnkiOiIxMTI1MjIzNTEyMjI3OTQ2NTM1OTIiLCJwcmVzZW50YXRpb25JZCI6IjEwVktxRVVqejh6dm9CSTBpaEpmM0dhUlZ3SlJsOFJRcFJvNm9YdjNJSXBJIiwiY29udGVudElkIjoiY3VzdG9tLXJlc3BvbnNlLWZyZWVSZXNwb25zZS1udW1iZXIiLCJzbGlkZUlkIjoiZzkzMjk2N2UyODRfMF8yOCIsImNvbnRlbnRJbnN0YW5jZUlkIjoiMTBWS3FFVWp6OHp2b0JJMGloSmYzR2FSVndKUmw4UlFwUm82b1h2M0lJcEkvNjkwYjc4NTItNmQ0Mi00YWUzLTkwNDItYTBlMTU1ODRmYzIzIn0=pearId=magic-pear-metadata-identifier"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dontchangethislink.peardeckmagic.zone?eyJ0eXBlIjoiZW1iZWRkZWRXZWJzaXRlIiwiZHJhZ2dhYmxlcyI6W3siaWQiOiJkcmFnZ2FibGUwIiwidHlwZSI6Imljb24iLCJpY29uIjp7ImlkIjoiZGVmYXVsdC1jaXJjbGUifSwiY29sb3IiOiIjRDUxRDI4In1dLCJkcmFnZ2FibGVTaXplIjoxMi41NSwiZW1iZWRkYWJsZVVybCI6Imh0dHBzOi8vZG9jcy5nb29nbGUuY29tL3ByZXNlbnRhdGlvbi9kLzEwVU8zcEVXN3RpdDMzSzhzZE1SM0FTS05VaWFUd2ktcnRRWk1vWFR0OElvL2VkaXQ/dXNwPXNoYXJpbmciLCJhbnN3ZXJzIjpbXX0=pearId=magic-pear-shape-identifier"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dontchangethislink.peardeckmagic.zone?eyJ0eXBlIjoiZ29vZ2xlLXNsaWRlcy1hZGRvbi1yZXNwb25zZS1mb290ZXIiLCJsYXN0RWRpdGVkQnkiOiIxMTI1MjIzNTEyMjI3OTQ2NTM1OTIiLCJwcmVzZW50YXRpb25JZCI6IjEwVktxRVVqejh6dm9CSTBpaEpmM0dhUlZ3SlJsOFJRcFJvNm9YdjNJSXBJIiwiY29udGVudElkIjoiY3VzdG9tLXJlc3BvbnNlLWVtYmVkZGVkV2Vic2l0ZSIsInNsaWRlSWQiOiJnOTMyOTY3ZTI4NF8wXzMzIiwiY29udGVudEluc3RhbmNlSWQiOiIxMFZLcUVVano4enZvQkkwaWhKZjNHYVJWd0pSbDhSUXBSbzZvWHYzSUlwSS83ZTYzZmRkYy1hMzg5LTRhN2EtOWNkOS02Nzg1ZGFiNmRjZmYifQ==pearId=magic-pear-metadata-identifier"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Tech Exploratorium: </a:t>
            </a:r>
            <a:endParaRPr/>
          </a:p>
          <a:p>
            <a:pPr marL="0" lvl="0" indent="0" algn="ctr" rtl="0">
              <a:spcBef>
                <a:spcPts val="0"/>
              </a:spcBef>
              <a:spcAft>
                <a:spcPts val="0"/>
              </a:spcAft>
              <a:buNone/>
            </a:pPr>
            <a:r>
              <a:rPr lang="en"/>
              <a:t>Pear Deck</a:t>
            </a:r>
            <a:endParaRPr/>
          </a:p>
        </p:txBody>
      </p:sp>
      <p:sp>
        <p:nvSpPr>
          <p:cNvPr id="100" name="Google Shape;100;p2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Alaina Tepper</a:t>
            </a:r>
            <a:endParaRPr/>
          </a:p>
        </p:txBody>
      </p:sp>
      <p:pic>
        <p:nvPicPr>
          <p:cNvPr id="101" name="Google Shape;101;p25"/>
          <p:cNvPicPr preferRelativeResize="0"/>
          <p:nvPr/>
        </p:nvPicPr>
        <p:blipFill>
          <a:blip r:embed="rId3">
            <a:alphaModFix/>
          </a:blip>
          <a:stretch>
            <a:fillRect/>
          </a:stretch>
        </p:blipFill>
        <p:spPr>
          <a:xfrm>
            <a:off x="4874900" y="1975824"/>
            <a:ext cx="4269100" cy="3167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Drawing Slides: Circle the pronoun in this sentence:</a:t>
            </a:r>
            <a:endParaRPr/>
          </a:p>
        </p:txBody>
      </p:sp>
      <p:sp>
        <p:nvSpPr>
          <p:cNvPr id="156" name="Google Shape;156;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300">
              <a:solidFill>
                <a:srgbClr val="000000"/>
              </a:solidFill>
            </a:endParaRPr>
          </a:p>
          <a:p>
            <a:pPr marL="0" lvl="0" indent="0" algn="ctr" rtl="0">
              <a:spcBef>
                <a:spcPts val="1600"/>
              </a:spcBef>
              <a:spcAft>
                <a:spcPts val="1600"/>
              </a:spcAft>
              <a:buNone/>
            </a:pPr>
            <a:r>
              <a:rPr lang="en" sz="2300">
                <a:solidFill>
                  <a:srgbClr val="000000"/>
                </a:solidFill>
              </a:rPr>
              <a:t>Emily walked to her car.</a:t>
            </a:r>
            <a:endParaRPr sz="2300">
              <a:solidFill>
                <a:srgbClr val="000000"/>
              </a:solidFill>
            </a:endParaRPr>
          </a:p>
        </p:txBody>
      </p:sp>
      <p:pic>
        <p:nvPicPr>
          <p:cNvPr id="157" name="Google Shape;157;p33">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58" name="Google Shape;158;p33">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And Draggable Slides: Drag the dot to show the answer on the numberline.</a:t>
            </a:r>
            <a:endParaRPr/>
          </a:p>
        </p:txBody>
      </p:sp>
      <p:sp>
        <p:nvSpPr>
          <p:cNvPr id="164" name="Google Shape;164;p34"/>
          <p:cNvSpPr txBox="1">
            <a:spLocks noGrp="1"/>
          </p:cNvSpPr>
          <p:nvPr>
            <p:ph type="body" idx="1"/>
          </p:nvPr>
        </p:nvSpPr>
        <p:spPr>
          <a:xfrm>
            <a:off x="311700" y="1517525"/>
            <a:ext cx="8520600" cy="305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000000"/>
                </a:solidFill>
              </a:rPr>
              <a:t>3 + 5 =?</a:t>
            </a:r>
            <a:endParaRPr sz="2200">
              <a:solidFill>
                <a:srgbClr val="000000"/>
              </a:solidFill>
            </a:endParaRPr>
          </a:p>
          <a:p>
            <a:pPr marL="0" lvl="0" indent="0" algn="ctr" rtl="0">
              <a:spcBef>
                <a:spcPts val="1600"/>
              </a:spcBef>
              <a:spcAft>
                <a:spcPts val="0"/>
              </a:spcAft>
              <a:buNone/>
            </a:pPr>
            <a:endParaRPr sz="2200">
              <a:solidFill>
                <a:srgbClr val="000000"/>
              </a:solidFill>
            </a:endParaRPr>
          </a:p>
          <a:p>
            <a:pPr marL="0" lvl="0" indent="0" algn="ctr" rtl="0">
              <a:spcBef>
                <a:spcPts val="1600"/>
              </a:spcBef>
              <a:spcAft>
                <a:spcPts val="0"/>
              </a:spcAft>
              <a:buNone/>
            </a:pPr>
            <a:endParaRPr sz="2200">
              <a:solidFill>
                <a:srgbClr val="000000"/>
              </a:solidFill>
            </a:endParaRPr>
          </a:p>
          <a:p>
            <a:pPr marL="0" lvl="0" indent="0" algn="l" rtl="0">
              <a:spcBef>
                <a:spcPts val="1600"/>
              </a:spcBef>
              <a:spcAft>
                <a:spcPts val="0"/>
              </a:spcAft>
              <a:buNone/>
            </a:pPr>
            <a:r>
              <a:rPr lang="en" sz="2200">
                <a:solidFill>
                  <a:srgbClr val="000000"/>
                </a:solidFill>
              </a:rPr>
              <a:t>               0    1      2     3      4       5     6      7       8      9    10</a:t>
            </a:r>
            <a:endParaRPr sz="2200">
              <a:solidFill>
                <a:srgbClr val="000000"/>
              </a:solidFill>
            </a:endParaRPr>
          </a:p>
          <a:p>
            <a:pPr marL="0" lvl="0" indent="0" algn="ctr" rtl="0">
              <a:spcBef>
                <a:spcPts val="1600"/>
              </a:spcBef>
              <a:spcAft>
                <a:spcPts val="1600"/>
              </a:spcAft>
              <a:buNone/>
            </a:pPr>
            <a:endParaRPr sz="2200">
              <a:solidFill>
                <a:srgbClr val="000000"/>
              </a:solidFill>
            </a:endParaRPr>
          </a:p>
        </p:txBody>
      </p:sp>
      <p:pic>
        <p:nvPicPr>
          <p:cNvPr id="165" name="Google Shape;165;p34">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66" name="Google Shape;166;p34">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7" name="Google Shape;167;p34"/>
          <p:cNvCxnSpPr/>
          <p:nvPr/>
        </p:nvCxnSpPr>
        <p:spPr>
          <a:xfrm>
            <a:off x="1598125" y="3043175"/>
            <a:ext cx="6096900" cy="0"/>
          </a:xfrm>
          <a:prstGeom prst="straightConnector1">
            <a:avLst/>
          </a:prstGeom>
          <a:noFill/>
          <a:ln w="28575" cap="flat" cmpd="sng">
            <a:solidFill>
              <a:srgbClr val="000000"/>
            </a:solidFill>
            <a:prstDash val="solid"/>
            <a:round/>
            <a:headEnd type="none" w="med" len="med"/>
            <a:tailEnd type="none" w="med" len="med"/>
          </a:ln>
        </p:spPr>
      </p:cxnSp>
      <p:cxnSp>
        <p:nvCxnSpPr>
          <p:cNvPr id="168" name="Google Shape;168;p34"/>
          <p:cNvCxnSpPr/>
          <p:nvPr/>
        </p:nvCxnSpPr>
        <p:spPr>
          <a:xfrm>
            <a:off x="1598125" y="2888675"/>
            <a:ext cx="0" cy="309000"/>
          </a:xfrm>
          <a:prstGeom prst="straightConnector1">
            <a:avLst/>
          </a:prstGeom>
          <a:noFill/>
          <a:ln w="19050" cap="flat" cmpd="sng">
            <a:solidFill>
              <a:srgbClr val="000000"/>
            </a:solidFill>
            <a:prstDash val="solid"/>
            <a:round/>
            <a:headEnd type="none" w="med" len="med"/>
            <a:tailEnd type="none" w="med" len="med"/>
          </a:ln>
        </p:spPr>
      </p:cxnSp>
      <p:cxnSp>
        <p:nvCxnSpPr>
          <p:cNvPr id="169" name="Google Shape;169;p34"/>
          <p:cNvCxnSpPr/>
          <p:nvPr/>
        </p:nvCxnSpPr>
        <p:spPr>
          <a:xfrm>
            <a:off x="7695025" y="2888675"/>
            <a:ext cx="0" cy="309000"/>
          </a:xfrm>
          <a:prstGeom prst="straightConnector1">
            <a:avLst/>
          </a:prstGeom>
          <a:noFill/>
          <a:ln w="19050" cap="flat" cmpd="sng">
            <a:solidFill>
              <a:srgbClr val="000000"/>
            </a:solidFill>
            <a:prstDash val="solid"/>
            <a:round/>
            <a:headEnd type="none" w="med" len="med"/>
            <a:tailEnd type="none" w="med" len="med"/>
          </a:ln>
        </p:spPr>
      </p:cxnSp>
      <p:cxnSp>
        <p:nvCxnSpPr>
          <p:cNvPr id="170" name="Google Shape;170;p34"/>
          <p:cNvCxnSpPr/>
          <p:nvPr/>
        </p:nvCxnSpPr>
        <p:spPr>
          <a:xfrm>
            <a:off x="2149425" y="2888675"/>
            <a:ext cx="0" cy="309000"/>
          </a:xfrm>
          <a:prstGeom prst="straightConnector1">
            <a:avLst/>
          </a:prstGeom>
          <a:noFill/>
          <a:ln w="19050" cap="flat" cmpd="sng">
            <a:solidFill>
              <a:srgbClr val="000000"/>
            </a:solidFill>
            <a:prstDash val="solid"/>
            <a:round/>
            <a:headEnd type="none" w="med" len="med"/>
            <a:tailEnd type="none" w="med" len="med"/>
          </a:ln>
        </p:spPr>
      </p:cxnSp>
      <p:cxnSp>
        <p:nvCxnSpPr>
          <p:cNvPr id="171" name="Google Shape;171;p34"/>
          <p:cNvCxnSpPr/>
          <p:nvPr/>
        </p:nvCxnSpPr>
        <p:spPr>
          <a:xfrm>
            <a:off x="2762300" y="2888675"/>
            <a:ext cx="0" cy="309000"/>
          </a:xfrm>
          <a:prstGeom prst="straightConnector1">
            <a:avLst/>
          </a:prstGeom>
          <a:noFill/>
          <a:ln w="19050" cap="flat" cmpd="sng">
            <a:solidFill>
              <a:srgbClr val="000000"/>
            </a:solidFill>
            <a:prstDash val="solid"/>
            <a:round/>
            <a:headEnd type="none" w="med" len="med"/>
            <a:tailEnd type="none" w="med" len="med"/>
          </a:ln>
        </p:spPr>
      </p:cxnSp>
      <p:cxnSp>
        <p:nvCxnSpPr>
          <p:cNvPr id="172" name="Google Shape;172;p34"/>
          <p:cNvCxnSpPr/>
          <p:nvPr/>
        </p:nvCxnSpPr>
        <p:spPr>
          <a:xfrm>
            <a:off x="3308050" y="2888675"/>
            <a:ext cx="0" cy="309000"/>
          </a:xfrm>
          <a:prstGeom prst="straightConnector1">
            <a:avLst/>
          </a:prstGeom>
          <a:noFill/>
          <a:ln w="19050" cap="flat" cmpd="sng">
            <a:solidFill>
              <a:srgbClr val="000000"/>
            </a:solidFill>
            <a:prstDash val="solid"/>
            <a:round/>
            <a:headEnd type="none" w="med" len="med"/>
            <a:tailEnd type="none" w="med" len="med"/>
          </a:ln>
        </p:spPr>
      </p:cxnSp>
      <p:cxnSp>
        <p:nvCxnSpPr>
          <p:cNvPr id="173" name="Google Shape;173;p34"/>
          <p:cNvCxnSpPr/>
          <p:nvPr/>
        </p:nvCxnSpPr>
        <p:spPr>
          <a:xfrm>
            <a:off x="3940025" y="2888675"/>
            <a:ext cx="0" cy="309000"/>
          </a:xfrm>
          <a:prstGeom prst="straightConnector1">
            <a:avLst/>
          </a:prstGeom>
          <a:noFill/>
          <a:ln w="19050" cap="flat" cmpd="sng">
            <a:solidFill>
              <a:srgbClr val="000000"/>
            </a:solidFill>
            <a:prstDash val="solid"/>
            <a:round/>
            <a:headEnd type="none" w="med" len="med"/>
            <a:tailEnd type="none" w="med" len="med"/>
          </a:ln>
        </p:spPr>
      </p:cxnSp>
      <p:cxnSp>
        <p:nvCxnSpPr>
          <p:cNvPr id="174" name="Google Shape;174;p34"/>
          <p:cNvCxnSpPr/>
          <p:nvPr/>
        </p:nvCxnSpPr>
        <p:spPr>
          <a:xfrm>
            <a:off x="4572000" y="2888675"/>
            <a:ext cx="0" cy="309000"/>
          </a:xfrm>
          <a:prstGeom prst="straightConnector1">
            <a:avLst/>
          </a:prstGeom>
          <a:noFill/>
          <a:ln w="19050" cap="flat" cmpd="sng">
            <a:solidFill>
              <a:srgbClr val="000000"/>
            </a:solidFill>
            <a:prstDash val="solid"/>
            <a:round/>
            <a:headEnd type="none" w="med" len="med"/>
            <a:tailEnd type="none" w="med" len="med"/>
          </a:ln>
        </p:spPr>
      </p:cxnSp>
      <p:cxnSp>
        <p:nvCxnSpPr>
          <p:cNvPr id="175" name="Google Shape;175;p34"/>
          <p:cNvCxnSpPr/>
          <p:nvPr/>
        </p:nvCxnSpPr>
        <p:spPr>
          <a:xfrm>
            <a:off x="5158050" y="2888675"/>
            <a:ext cx="0" cy="309000"/>
          </a:xfrm>
          <a:prstGeom prst="straightConnector1">
            <a:avLst/>
          </a:prstGeom>
          <a:noFill/>
          <a:ln w="19050" cap="flat" cmpd="sng">
            <a:solidFill>
              <a:srgbClr val="000000"/>
            </a:solidFill>
            <a:prstDash val="solid"/>
            <a:round/>
            <a:headEnd type="none" w="med" len="med"/>
            <a:tailEnd type="none" w="med" len="med"/>
          </a:ln>
        </p:spPr>
      </p:cxnSp>
      <p:cxnSp>
        <p:nvCxnSpPr>
          <p:cNvPr id="176" name="Google Shape;176;p34"/>
          <p:cNvCxnSpPr/>
          <p:nvPr/>
        </p:nvCxnSpPr>
        <p:spPr>
          <a:xfrm>
            <a:off x="5793925" y="2888675"/>
            <a:ext cx="0" cy="309000"/>
          </a:xfrm>
          <a:prstGeom prst="straightConnector1">
            <a:avLst/>
          </a:prstGeom>
          <a:noFill/>
          <a:ln w="19050" cap="flat" cmpd="sng">
            <a:solidFill>
              <a:srgbClr val="000000"/>
            </a:solidFill>
            <a:prstDash val="solid"/>
            <a:round/>
            <a:headEnd type="none" w="med" len="med"/>
            <a:tailEnd type="none" w="med" len="med"/>
          </a:ln>
        </p:spPr>
      </p:cxnSp>
      <p:cxnSp>
        <p:nvCxnSpPr>
          <p:cNvPr id="177" name="Google Shape;177;p34"/>
          <p:cNvCxnSpPr/>
          <p:nvPr/>
        </p:nvCxnSpPr>
        <p:spPr>
          <a:xfrm>
            <a:off x="6402900" y="2888675"/>
            <a:ext cx="0" cy="309000"/>
          </a:xfrm>
          <a:prstGeom prst="straightConnector1">
            <a:avLst/>
          </a:prstGeom>
          <a:noFill/>
          <a:ln w="19050" cap="flat" cmpd="sng">
            <a:solidFill>
              <a:srgbClr val="000000"/>
            </a:solidFill>
            <a:prstDash val="solid"/>
            <a:round/>
            <a:headEnd type="none" w="med" len="med"/>
            <a:tailEnd type="none" w="med" len="med"/>
          </a:ln>
        </p:spPr>
      </p:cxnSp>
      <p:cxnSp>
        <p:nvCxnSpPr>
          <p:cNvPr id="178" name="Google Shape;178;p34"/>
          <p:cNvCxnSpPr/>
          <p:nvPr/>
        </p:nvCxnSpPr>
        <p:spPr>
          <a:xfrm>
            <a:off x="7092475" y="2888675"/>
            <a:ext cx="0" cy="309000"/>
          </a:xfrm>
          <a:prstGeom prst="straightConnector1">
            <a:avLst/>
          </a:prstGeom>
          <a:noFill/>
          <a:ln w="19050" cap="flat" cmpd="sng">
            <a:solidFill>
              <a:srgbClr val="000000"/>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Interactive Template Slides</a:t>
            </a:r>
            <a:endParaRPr/>
          </a:p>
        </p:txBody>
      </p:sp>
      <p:sp>
        <p:nvSpPr>
          <p:cNvPr id="184" name="Google Shape;184;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The past slides have shown features added to premade slides but as mentioned before, Pear Deck also has a library of slide templates that can be placed into a presentation and used as is or edited to fit your needs. </a:t>
            </a:r>
            <a:endParaRPr>
              <a:solidFill>
                <a:srgbClr val="000000"/>
              </a:solidFill>
            </a:endParaRPr>
          </a:p>
          <a:p>
            <a:pPr marL="0" lvl="0" indent="0" algn="l" rtl="0">
              <a:spcBef>
                <a:spcPts val="1600"/>
              </a:spcBef>
              <a:spcAft>
                <a:spcPts val="0"/>
              </a:spcAft>
              <a:buNone/>
            </a:pPr>
            <a:r>
              <a:rPr lang="en">
                <a:solidFill>
                  <a:srgbClr val="000000"/>
                </a:solidFill>
              </a:rPr>
              <a:t>The template library features slides made for all subjects and all ages, as well as slides that can be used at any point in a lesson such as warm-ups, quick check-ins, and reflections</a:t>
            </a:r>
            <a:endParaRPr>
              <a:solidFill>
                <a:srgbClr val="000000"/>
              </a:solidFill>
            </a:endParaRPr>
          </a:p>
          <a:p>
            <a:pPr marL="0" lvl="0" indent="0" algn="l" rtl="0">
              <a:spcBef>
                <a:spcPts val="1600"/>
              </a:spcBef>
              <a:spcAft>
                <a:spcPts val="1600"/>
              </a:spcAft>
              <a:buNone/>
            </a:pPr>
            <a:r>
              <a:rPr lang="en">
                <a:solidFill>
                  <a:srgbClr val="000000"/>
                </a:solidFill>
              </a:rPr>
              <a:t>The next slide features a slide from the template library designed for the beginning of a lesson, left as is.</a:t>
            </a:r>
            <a:endParaRPr>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188"/>
        <p:cNvGrpSpPr/>
        <p:nvPr/>
      </p:nvGrpSpPr>
      <p:grpSpPr>
        <a:xfrm>
          <a:off x="0" y="0"/>
          <a:ext cx="0" cy="0"/>
          <a:chOff x="0" y="0"/>
          <a:chExt cx="0" cy="0"/>
        </a:xfrm>
      </p:grpSpPr>
      <p:pic>
        <p:nvPicPr>
          <p:cNvPr id="189" name="Google Shape;189;p36"/>
          <p:cNvPicPr preferRelativeResize="0"/>
          <p:nvPr/>
        </p:nvPicPr>
        <p:blipFill rotWithShape="1">
          <a:blip r:embed="rId3">
            <a:alphaModFix/>
          </a:blip>
          <a:srcRect b="5024"/>
          <a:stretch/>
        </p:blipFill>
        <p:spPr>
          <a:xfrm>
            <a:off x="4978650" y="258200"/>
            <a:ext cx="4050500" cy="4885300"/>
          </a:xfrm>
          <a:prstGeom prst="rect">
            <a:avLst/>
          </a:prstGeom>
          <a:noFill/>
          <a:ln>
            <a:noFill/>
          </a:ln>
        </p:spPr>
      </p:pic>
      <p:sp>
        <p:nvSpPr>
          <p:cNvPr id="190" name="Google Shape;190;p36"/>
          <p:cNvSpPr txBox="1"/>
          <p:nvPr/>
        </p:nvSpPr>
        <p:spPr>
          <a:xfrm>
            <a:off x="500250" y="892825"/>
            <a:ext cx="4220100" cy="34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a:solidFill>
                  <a:srgbClr val="FFFFFF"/>
                </a:solidFill>
                <a:latin typeface="Proxima Nova Semibold"/>
                <a:ea typeface="Proxima Nova Semibold"/>
                <a:cs typeface="Proxima Nova Semibold"/>
                <a:sym typeface="Proxima Nova Semibold"/>
              </a:rPr>
              <a:t>Think of a question your classmates might have.</a:t>
            </a:r>
            <a:endParaRPr sz="3600">
              <a:solidFill>
                <a:srgbClr val="FFFFFF"/>
              </a:solidFill>
              <a:latin typeface="Proxima Nova Semibold"/>
              <a:ea typeface="Proxima Nova Semibold"/>
              <a:cs typeface="Proxima Nova Semibold"/>
              <a:sym typeface="Proxima Nova Semibold"/>
            </a:endParaRPr>
          </a:p>
        </p:txBody>
      </p:sp>
      <p:pic>
        <p:nvPicPr>
          <p:cNvPr id="191" name="Google Shape;191;p36">
            <a:hlinkClick r:id="rId4"/>
          </p:cNvPr>
          <p:cNvPicPr preferRelativeResize="0"/>
          <p:nvPr/>
        </p:nvPicPr>
        <p:blipFill>
          <a:blip r:embed="rId5">
            <a:alphaModFix/>
          </a:blip>
          <a:stretch>
            <a:fillRect/>
          </a:stretch>
        </p:blipFill>
        <p:spPr>
          <a:xfrm>
            <a:off x="0" y="4429125"/>
            <a:ext cx="9144000" cy="714375"/>
          </a:xfrm>
          <a:prstGeom prst="rect">
            <a:avLst/>
          </a:prstGeom>
          <a:noFill/>
          <a:ln>
            <a:noFill/>
          </a:ln>
        </p:spPr>
      </p:pic>
      <p:sp>
        <p:nvSpPr>
          <p:cNvPr id="192" name="Google Shape;192;p36">
            <a:hlinkClick r:id="rId6"/>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Three views of Pear Deck</a:t>
            </a:r>
            <a:endParaRPr/>
          </a:p>
        </p:txBody>
      </p:sp>
      <p:sp>
        <p:nvSpPr>
          <p:cNvPr id="198" name="Google Shape;198;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There are three different ways to view Pear Deck, the student view, the classroom view, and the teacher dashboard view. These views each provide different information and are designed to work together in order to provide a very interactive and engaging learning experience. </a:t>
            </a: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spcBef>
                <a:spcPts val="1600"/>
              </a:spcBef>
              <a:spcAft>
                <a:spcPts val="1600"/>
              </a:spcAft>
              <a:buNone/>
            </a:pPr>
            <a:r>
              <a:rPr lang="en">
                <a:solidFill>
                  <a:srgbClr val="000000"/>
                </a:solidFill>
              </a:rPr>
              <a:t>Let’s take a look at what each view has to offer.</a:t>
            </a:r>
            <a:endParaRPr>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view - Student Paced</a:t>
            </a:r>
            <a:endParaRPr/>
          </a:p>
        </p:txBody>
      </p:sp>
      <p:sp>
        <p:nvSpPr>
          <p:cNvPr id="204" name="Google Shape;204;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rgbClr val="000000"/>
                </a:solidFill>
              </a:rPr>
              <a:t>This is the view you are currently in! This is how students or audiences will interact with the slides during a student paced presentation. </a:t>
            </a:r>
            <a:r>
              <a:rPr lang="en-US" dirty="0">
                <a:solidFill>
                  <a:srgbClr val="000000"/>
                </a:solidFill>
              </a:rPr>
              <a:t>Click on the video below to learn more.</a:t>
            </a:r>
            <a:endParaRPr dirty="0">
              <a:solidFill>
                <a:srgbClr val="000000"/>
              </a:solidFill>
            </a:endParaRPr>
          </a:p>
        </p:txBody>
      </p:sp>
      <p:pic>
        <p:nvPicPr>
          <p:cNvPr id="2" name="GMT20200828-155007_Alaina-Tep_1686x728">
            <a:hlinkClick r:id="" action="ppaction://media"/>
            <a:extLst>
              <a:ext uri="{FF2B5EF4-FFF2-40B4-BE49-F238E27FC236}">
                <a16:creationId xmlns:a16="http://schemas.microsoft.com/office/drawing/2014/main" id="{E60740BC-6C1F-47E2-B917-4FAF55A600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8679" y="2026612"/>
            <a:ext cx="6188149" cy="2671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View - Instructor Paced</a:t>
            </a:r>
            <a:endParaRPr/>
          </a:p>
        </p:txBody>
      </p:sp>
      <p:sp>
        <p:nvSpPr>
          <p:cNvPr id="211" name="Google Shape;211;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rgbClr val="000000"/>
                </a:solidFill>
              </a:rPr>
              <a:t>This is how students or audiences will interact with the slides during a student paced presentation. </a:t>
            </a:r>
            <a:r>
              <a:rPr lang="en-US" dirty="0">
                <a:solidFill>
                  <a:srgbClr val="000000"/>
                </a:solidFill>
              </a:rPr>
              <a:t>Click on the video below to learn more.</a:t>
            </a:r>
            <a:endParaRPr dirty="0">
              <a:solidFill>
                <a:srgbClr val="000000"/>
              </a:solidFill>
            </a:endParaRPr>
          </a:p>
        </p:txBody>
      </p:sp>
      <p:pic>
        <p:nvPicPr>
          <p:cNvPr id="2" name="GMT20200828-171239_Alaina-Tep_1686x728">
            <a:hlinkClick r:id="" action="ppaction://media"/>
            <a:extLst>
              <a:ext uri="{FF2B5EF4-FFF2-40B4-BE49-F238E27FC236}">
                <a16:creationId xmlns:a16="http://schemas.microsoft.com/office/drawing/2014/main" id="{B401A59C-1815-4DE5-8207-F7A0744CA0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3377" y="2055375"/>
            <a:ext cx="6677246" cy="2883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Classroom View - only in instructor paced lessons</a:t>
            </a:r>
            <a:endParaRPr/>
          </a:p>
        </p:txBody>
      </p:sp>
      <p:sp>
        <p:nvSpPr>
          <p:cNvPr id="218" name="Google Shape;218;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rgbClr val="000000"/>
                </a:solidFill>
              </a:rPr>
              <a:t>This view shows everyone the same thing and can show student or audience responses anonymously. This would be the view an instructor would project to the whole class. </a:t>
            </a:r>
            <a:r>
              <a:rPr lang="en-US" dirty="0">
                <a:solidFill>
                  <a:srgbClr val="000000"/>
                </a:solidFill>
              </a:rPr>
              <a:t>Click on the video below to learn more.</a:t>
            </a:r>
            <a:endParaRPr dirty="0">
              <a:solidFill>
                <a:srgbClr val="000000"/>
              </a:solidFill>
            </a:endParaRPr>
          </a:p>
        </p:txBody>
      </p:sp>
      <p:pic>
        <p:nvPicPr>
          <p:cNvPr id="2" name="GMT20200828-172324_Alaina-Tep_1686x728">
            <a:hlinkClick r:id="" action="ppaction://media"/>
            <a:extLst>
              <a:ext uri="{FF2B5EF4-FFF2-40B4-BE49-F238E27FC236}">
                <a16:creationId xmlns:a16="http://schemas.microsoft.com/office/drawing/2014/main" id="{2D6A1F5D-1C2A-4239-9265-C890D724BE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4493" y="2205922"/>
            <a:ext cx="6624084" cy="28600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Dashboard View</a:t>
            </a:r>
            <a:endParaRPr/>
          </a:p>
        </p:txBody>
      </p:sp>
      <p:sp>
        <p:nvSpPr>
          <p:cNvPr id="225" name="Google Shape;225;p41"/>
          <p:cNvSpPr txBox="1">
            <a:spLocks noGrp="1"/>
          </p:cNvSpPr>
          <p:nvPr>
            <p:ph type="body" idx="1"/>
          </p:nvPr>
        </p:nvSpPr>
        <p:spPr>
          <a:xfrm>
            <a:off x="1" y="940075"/>
            <a:ext cx="9069572" cy="362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dirty="0">
                <a:solidFill>
                  <a:srgbClr val="000000"/>
                </a:solidFill>
              </a:rPr>
              <a:t>The teacher dashboard view just for the instructor and should not be projected. This is best viewed in another window or on a separate screen. Here you will find students’ answers and names, which helps show exactly who is participating and what they are comprehending. The instructor can highlight or hide answers here to be shown or hidden on the classroom view. You can also give feedback to individual students here. You can access the teacher dashboard view from: app.peardeck.com/dash.</a:t>
            </a:r>
          </a:p>
          <a:p>
            <a:pPr marL="0" lvl="0" indent="0" algn="l" rtl="0">
              <a:spcBef>
                <a:spcPts val="0"/>
              </a:spcBef>
              <a:spcAft>
                <a:spcPts val="1600"/>
              </a:spcAft>
              <a:buNone/>
            </a:pPr>
            <a:r>
              <a:rPr lang="en-US" sz="1600" dirty="0">
                <a:solidFill>
                  <a:srgbClr val="000000"/>
                </a:solidFill>
              </a:rPr>
              <a:t>Click on the video to learn more.</a:t>
            </a:r>
            <a:endParaRPr sz="1600" dirty="0">
              <a:solidFill>
                <a:srgbClr val="000000"/>
              </a:solidFill>
            </a:endParaRPr>
          </a:p>
        </p:txBody>
      </p:sp>
      <p:pic>
        <p:nvPicPr>
          <p:cNvPr id="2" name="GMT20200828-173903_Alaina-Tep_1686x728">
            <a:hlinkClick r:id="" action="ppaction://media"/>
            <a:extLst>
              <a:ext uri="{FF2B5EF4-FFF2-40B4-BE49-F238E27FC236}">
                <a16:creationId xmlns:a16="http://schemas.microsoft.com/office/drawing/2014/main" id="{8446473D-588E-4B4C-8A55-7B2F91882D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4074" y="2571750"/>
            <a:ext cx="5738226" cy="2477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230"/>
        <p:cNvGrpSpPr/>
        <p:nvPr/>
      </p:nvGrpSpPr>
      <p:grpSpPr>
        <a:xfrm>
          <a:off x="0" y="0"/>
          <a:ext cx="0" cy="0"/>
          <a:chOff x="0" y="0"/>
          <a:chExt cx="0" cy="0"/>
        </a:xfrm>
      </p:grpSpPr>
      <p:sp>
        <p:nvSpPr>
          <p:cNvPr id="231" name="Google Shape;231;p42"/>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2"/>
          <p:cNvSpPr txBox="1">
            <a:spLocks noGrp="1"/>
          </p:cNvSpPr>
          <p:nvPr>
            <p:ph type="title"/>
          </p:nvPr>
        </p:nvSpPr>
        <p:spPr>
          <a:xfrm>
            <a:off x="520950" y="428125"/>
            <a:ext cx="8102100" cy="4647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400">
                <a:solidFill>
                  <a:srgbClr val="0A3534"/>
                </a:solidFill>
                <a:latin typeface="Proxima Nova Semibold"/>
                <a:ea typeface="Proxima Nova Semibold"/>
                <a:cs typeface="Proxima Nova Semibold"/>
                <a:sym typeface="Proxima Nova Semibold"/>
              </a:rPr>
              <a:t>Drag your dot to how you are feeling about Pear Deck:</a:t>
            </a:r>
            <a:endParaRPr sz="2400"/>
          </a:p>
        </p:txBody>
      </p:sp>
      <p:sp>
        <p:nvSpPr>
          <p:cNvPr id="233" name="Google Shape;233;p42"/>
          <p:cNvSpPr/>
          <p:nvPr/>
        </p:nvSpPr>
        <p:spPr>
          <a:xfrm>
            <a:off x="724250" y="3829363"/>
            <a:ext cx="2199000" cy="464700"/>
          </a:xfrm>
          <a:prstGeom prst="rect">
            <a:avLst/>
          </a:prstGeom>
          <a:solidFill>
            <a:srgbClr val="8FA34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Proxima Nova Semibold"/>
                <a:ea typeface="Proxima Nova Semibold"/>
                <a:cs typeface="Proxima Nova Semibold"/>
                <a:sym typeface="Proxima Nova Semibold"/>
              </a:rPr>
              <a:t>Keep going, I understand</a:t>
            </a:r>
            <a:endParaRPr>
              <a:solidFill>
                <a:srgbClr val="FFFFFF"/>
              </a:solidFill>
              <a:latin typeface="Proxima Nova Semibold"/>
              <a:ea typeface="Proxima Nova Semibold"/>
              <a:cs typeface="Proxima Nova Semibold"/>
              <a:sym typeface="Proxima Nova Semibold"/>
            </a:endParaRPr>
          </a:p>
        </p:txBody>
      </p:sp>
      <p:sp>
        <p:nvSpPr>
          <p:cNvPr id="234" name="Google Shape;234;p42"/>
          <p:cNvSpPr/>
          <p:nvPr/>
        </p:nvSpPr>
        <p:spPr>
          <a:xfrm>
            <a:off x="3461300" y="3829363"/>
            <a:ext cx="2199000" cy="464700"/>
          </a:xfrm>
          <a:prstGeom prst="rect">
            <a:avLst/>
          </a:prstGeom>
          <a:solidFill>
            <a:srgbClr val="F5E98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4F5B23"/>
                </a:solidFill>
                <a:latin typeface="Proxima Nova Semibold"/>
                <a:ea typeface="Proxima Nova Semibold"/>
                <a:cs typeface="Proxima Nova Semibold"/>
                <a:sym typeface="Proxima Nova Semibold"/>
              </a:rPr>
              <a:t>I’m a little confused</a:t>
            </a:r>
            <a:endParaRPr>
              <a:solidFill>
                <a:srgbClr val="4F5B23"/>
              </a:solidFill>
              <a:latin typeface="Proxima Nova Semibold"/>
              <a:ea typeface="Proxima Nova Semibold"/>
              <a:cs typeface="Proxima Nova Semibold"/>
              <a:sym typeface="Proxima Nova Semibold"/>
            </a:endParaRPr>
          </a:p>
        </p:txBody>
      </p:sp>
      <p:sp>
        <p:nvSpPr>
          <p:cNvPr id="235" name="Google Shape;235;p42"/>
          <p:cNvSpPr/>
          <p:nvPr/>
        </p:nvSpPr>
        <p:spPr>
          <a:xfrm>
            <a:off x="6223200" y="3837300"/>
            <a:ext cx="2199000" cy="464700"/>
          </a:xfrm>
          <a:prstGeom prst="rect">
            <a:avLst/>
          </a:prstGeom>
          <a:solidFill>
            <a:srgbClr val="D95B5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Proxima Nova Semibold"/>
                <a:ea typeface="Proxima Nova Semibold"/>
                <a:cs typeface="Proxima Nova Semibold"/>
                <a:sym typeface="Proxima Nova Semibold"/>
              </a:rPr>
              <a:t>Stop, I need help!</a:t>
            </a:r>
            <a:endParaRPr>
              <a:solidFill>
                <a:srgbClr val="FFFFFF"/>
              </a:solidFill>
              <a:latin typeface="Proxima Nova Semibold"/>
              <a:ea typeface="Proxima Nova Semibold"/>
              <a:cs typeface="Proxima Nova Semibold"/>
              <a:sym typeface="Proxima Nova Semibold"/>
            </a:endParaRPr>
          </a:p>
        </p:txBody>
      </p:sp>
      <p:pic>
        <p:nvPicPr>
          <p:cNvPr id="236" name="Google Shape;236;p42">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pic>
        <p:nvPicPr>
          <p:cNvPr id="237" name="Google Shape;237;p42"/>
          <p:cNvPicPr preferRelativeResize="0"/>
          <p:nvPr/>
        </p:nvPicPr>
        <p:blipFill>
          <a:blip r:embed="rId5">
            <a:alphaModFix/>
          </a:blip>
          <a:stretch>
            <a:fillRect/>
          </a:stretch>
        </p:blipFill>
        <p:spPr>
          <a:xfrm>
            <a:off x="471375" y="1060305"/>
            <a:ext cx="2704742" cy="2704728"/>
          </a:xfrm>
          <a:prstGeom prst="rect">
            <a:avLst/>
          </a:prstGeom>
          <a:noFill/>
          <a:ln>
            <a:noFill/>
          </a:ln>
        </p:spPr>
      </p:pic>
      <p:pic>
        <p:nvPicPr>
          <p:cNvPr id="238" name="Google Shape;238;p42"/>
          <p:cNvPicPr preferRelativeResize="0"/>
          <p:nvPr/>
        </p:nvPicPr>
        <p:blipFill>
          <a:blip r:embed="rId6">
            <a:alphaModFix/>
          </a:blip>
          <a:stretch>
            <a:fillRect/>
          </a:stretch>
        </p:blipFill>
        <p:spPr>
          <a:xfrm>
            <a:off x="5967884" y="1060297"/>
            <a:ext cx="2704742" cy="2704728"/>
          </a:xfrm>
          <a:prstGeom prst="rect">
            <a:avLst/>
          </a:prstGeom>
          <a:noFill/>
          <a:ln>
            <a:noFill/>
          </a:ln>
        </p:spPr>
      </p:pic>
      <p:pic>
        <p:nvPicPr>
          <p:cNvPr id="239" name="Google Shape;239;p42"/>
          <p:cNvPicPr preferRelativeResize="0"/>
          <p:nvPr/>
        </p:nvPicPr>
        <p:blipFill>
          <a:blip r:embed="rId7">
            <a:alphaModFix/>
          </a:blip>
          <a:stretch>
            <a:fillRect/>
          </a:stretch>
        </p:blipFill>
        <p:spPr>
          <a:xfrm>
            <a:off x="3219629" y="1060302"/>
            <a:ext cx="2704742" cy="2704728"/>
          </a:xfrm>
          <a:prstGeom prst="rect">
            <a:avLst/>
          </a:prstGeom>
          <a:noFill/>
          <a:ln>
            <a:noFill/>
          </a:ln>
        </p:spPr>
      </p:pic>
      <p:sp>
        <p:nvSpPr>
          <p:cNvPr id="240" name="Google Shape;240;p42">
            <a:hlinkClick r:id="rId8"/>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0" y="2236567"/>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Please go to joinpd.com and enter code</a:t>
            </a:r>
            <a:br>
              <a:rPr lang="en-US" dirty="0"/>
            </a:br>
            <a:r>
              <a:rPr lang="en-US" dirty="0"/>
              <a:t>fgrvd</a:t>
            </a:r>
            <a:br>
              <a:rPr lang="en-US" dirty="0"/>
            </a:br>
            <a:r>
              <a:rPr lang="en-US" dirty="0"/>
              <a:t>or click </a:t>
            </a:r>
            <a:r>
              <a:rPr lang="en-US" dirty="0">
                <a:hlinkClick r:id="rId3"/>
              </a:rPr>
              <a:t>here</a:t>
            </a:r>
            <a:endParaRPr dirty="0"/>
          </a:p>
        </p:txBody>
      </p:sp>
      <p:pic>
        <p:nvPicPr>
          <p:cNvPr id="5" name="Picture 4" descr="A close up of a sign&#10;&#10;Description automatically generated">
            <a:extLst>
              <a:ext uri="{FF2B5EF4-FFF2-40B4-BE49-F238E27FC236}">
                <a16:creationId xmlns:a16="http://schemas.microsoft.com/office/drawing/2014/main" id="{D09B447B-F107-40EF-9872-3B4437355E96}"/>
              </a:ext>
            </a:extLst>
          </p:cNvPr>
          <p:cNvPicPr>
            <a:picLocks noChangeAspect="1"/>
          </p:cNvPicPr>
          <p:nvPr/>
        </p:nvPicPr>
        <p:blipFill>
          <a:blip r:embed="rId4"/>
          <a:stretch>
            <a:fillRect/>
          </a:stretch>
        </p:blipFill>
        <p:spPr>
          <a:xfrm>
            <a:off x="-329609" y="1667982"/>
            <a:ext cx="3662034" cy="2713567"/>
          </a:xfrm>
          <a:prstGeom prst="rect">
            <a:avLst/>
          </a:prstGeom>
        </p:spPr>
      </p:pic>
    </p:spTree>
    <p:extLst>
      <p:ext uri="{BB962C8B-B14F-4D97-AF65-F5344CB8AC3E}">
        <p14:creationId xmlns:p14="http://schemas.microsoft.com/office/powerpoint/2010/main" val="2347587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Benefits of Pear Deck:</a:t>
            </a:r>
            <a:endParaRPr/>
          </a:p>
        </p:txBody>
      </p:sp>
      <p:sp>
        <p:nvSpPr>
          <p:cNvPr id="246" name="Google Shape;246;p43"/>
          <p:cNvSpPr txBox="1">
            <a:spLocks noGrp="1"/>
          </p:cNvSpPr>
          <p:nvPr>
            <p:ph type="body" idx="1"/>
          </p:nvPr>
        </p:nvSpPr>
        <p:spPr>
          <a:xfrm>
            <a:off x="311700" y="572700"/>
            <a:ext cx="8520600" cy="43155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Char char="●"/>
            </a:pPr>
            <a:r>
              <a:rPr lang="en" sz="1700">
                <a:solidFill>
                  <a:srgbClr val="000000"/>
                </a:solidFill>
              </a:rPr>
              <a:t>Pear Deck gets students engaged and actively participating in their learning by participating in the activities throughout the presentation. It can be extra engaging for students who don’t typically raise their hand or need more think time as they can participate in a more personal way at their own speed.</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The classroom view shows anonymous answers, which gives students a chance to see each other’s work in a low stakes environment. This allows for more comfortable student discourse.</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Pear Deck allows teachers to take many data points by providing varied and numerous opportunities for students to show their understanding. As well, the teacher dashboard view allows the teacher to see each student’s responses in real time to give guiding feedback.</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Pear Deck can easily be used to support critical thinking by giving many opportunities for answer and posing deeper questions, brainstorming, summarizing, reflecting, and voicing opinions through their features and templates.</a:t>
            </a:r>
            <a:endParaRPr sz="1700">
              <a:solidFill>
                <a:srgbClr val="000000"/>
              </a:solidFill>
            </a:endParaRPr>
          </a:p>
          <a:p>
            <a:pPr marL="457200" lvl="0" indent="0" algn="l" rtl="0">
              <a:spcBef>
                <a:spcPts val="1600"/>
              </a:spcBef>
              <a:spcAft>
                <a:spcPts val="1600"/>
              </a:spcAft>
              <a:buNone/>
            </a:pPr>
            <a:endParaRPr sz="17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Drawbacks of Pear Deck:</a:t>
            </a:r>
            <a:endParaRPr/>
          </a:p>
        </p:txBody>
      </p:sp>
      <p:sp>
        <p:nvSpPr>
          <p:cNvPr id="252" name="Google Shape;252;p44"/>
          <p:cNvSpPr txBox="1">
            <a:spLocks noGrp="1"/>
          </p:cNvSpPr>
          <p:nvPr>
            <p:ph type="body" idx="1"/>
          </p:nvPr>
        </p:nvSpPr>
        <p:spPr>
          <a:xfrm>
            <a:off x="311700" y="572700"/>
            <a:ext cx="8520600" cy="43155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Char char="●"/>
            </a:pPr>
            <a:r>
              <a:rPr lang="en" sz="1700">
                <a:solidFill>
                  <a:srgbClr val="000000"/>
                </a:solidFill>
              </a:rPr>
              <a:t>Students who struggle with reading or fine motor skills might have a more difficult time interacting and engaging with the Pear Deck slides and may become discouraged from participating.</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While teachers can add audio of themselves to the slides, there is no option for students to respond with audio or video means which limits them only to what they can type, draw, click or drag.</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Pear Deck does not have features specifically designed for collaboration, making it not very suitable for group or partner work.</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Students will not be able to go back and view their work once the Pear Deck session has ended, losing an opportunity for reflection and practicing metacognition skills.</a:t>
            </a:r>
            <a:endParaRPr sz="1700">
              <a:solidFill>
                <a:srgbClr val="000000"/>
              </a:solidFill>
            </a:endParaRPr>
          </a:p>
          <a:p>
            <a:pPr marL="457200" lvl="0" indent="-336550" algn="l" rtl="0">
              <a:spcBef>
                <a:spcPts val="0"/>
              </a:spcBef>
              <a:spcAft>
                <a:spcPts val="0"/>
              </a:spcAft>
              <a:buClr>
                <a:srgbClr val="000000"/>
              </a:buClr>
              <a:buSzPts val="1700"/>
              <a:buChar char="●"/>
            </a:pPr>
            <a:r>
              <a:rPr lang="en" sz="1700">
                <a:solidFill>
                  <a:srgbClr val="000000"/>
                </a:solidFill>
              </a:rPr>
              <a:t>Some features of Pear Deck, including adding drawing, draggable, and audio elements to your slides, are premium only features and can only be used if you have a free trial of or have paid for Pear Deck Premium.</a:t>
            </a:r>
            <a:endParaRPr sz="1700">
              <a:solidFill>
                <a:srgbClr val="000000"/>
              </a:solidFill>
            </a:endParaRPr>
          </a:p>
          <a:p>
            <a:pPr marL="457200" lvl="0" indent="0" algn="l" rtl="0">
              <a:spcBef>
                <a:spcPts val="1600"/>
              </a:spcBef>
              <a:spcAft>
                <a:spcPts val="1600"/>
              </a:spcAft>
              <a:buNone/>
            </a:pPr>
            <a:endParaRPr sz="170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5"/>
          <p:cNvSpPr txBox="1">
            <a:spLocks noGrp="1"/>
          </p:cNvSpPr>
          <p:nvPr>
            <p:ph type="title"/>
          </p:nvPr>
        </p:nvSpPr>
        <p:spPr>
          <a:xfrm>
            <a:off x="311700" y="185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implement Pear Deck:</a:t>
            </a:r>
            <a:endParaRPr/>
          </a:p>
        </p:txBody>
      </p:sp>
      <p:sp>
        <p:nvSpPr>
          <p:cNvPr id="258" name="Google Shape;258;p45"/>
          <p:cNvSpPr txBox="1">
            <a:spLocks noGrp="1"/>
          </p:cNvSpPr>
          <p:nvPr>
            <p:ph type="body" idx="1"/>
          </p:nvPr>
        </p:nvSpPr>
        <p:spPr>
          <a:xfrm>
            <a:off x="311700" y="691050"/>
            <a:ext cx="8520600" cy="434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Formally:</a:t>
            </a: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Pear Deck slides can be used as instructor led throughout a whole group lesson for the teacher to collect data on current understandings in order to create either homogenous or heterogenous small groups for continued instruction.</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Pear Deck can be used for gradual release, shifting from instructor led slides with explicit instruction, to working through questions and sharing answers as a class, then switching to student paced slides for independent work time.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Students can do a self paced research project entirely through Pear Deck using embedded website slides and text response slides provided by the instructor.</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The drawing slide feature can be used for a lesson on setting as they can draw what they picture for the setting as they read/listen to a book. </a:t>
            </a:r>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6"/>
          <p:cNvSpPr txBox="1">
            <a:spLocks noGrp="1"/>
          </p:cNvSpPr>
          <p:nvPr>
            <p:ph type="title"/>
          </p:nvPr>
        </p:nvSpPr>
        <p:spPr>
          <a:xfrm>
            <a:off x="398075" y="136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implement Pear Deck:</a:t>
            </a:r>
            <a:endParaRPr/>
          </a:p>
        </p:txBody>
      </p:sp>
      <p:sp>
        <p:nvSpPr>
          <p:cNvPr id="264" name="Google Shape;264;p46"/>
          <p:cNvSpPr txBox="1">
            <a:spLocks noGrp="1"/>
          </p:cNvSpPr>
          <p:nvPr>
            <p:ph type="body" idx="1"/>
          </p:nvPr>
        </p:nvSpPr>
        <p:spPr>
          <a:xfrm>
            <a:off x="311700" y="709225"/>
            <a:ext cx="8520600" cy="408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Informally:</a:t>
            </a:r>
            <a:endParaRPr>
              <a:solidFill>
                <a:srgbClr val="000000"/>
              </a:solidFill>
            </a:endParaRPr>
          </a:p>
          <a:p>
            <a:pPr marL="457200" lvl="0" indent="-342900" algn="l" rtl="0">
              <a:spcBef>
                <a:spcPts val="1600"/>
              </a:spcBef>
              <a:spcAft>
                <a:spcPts val="0"/>
              </a:spcAft>
              <a:buClr>
                <a:srgbClr val="000000"/>
              </a:buClr>
              <a:buSzPts val="1800"/>
              <a:buChar char="●"/>
            </a:pPr>
            <a:r>
              <a:rPr lang="en">
                <a:solidFill>
                  <a:srgbClr val="000000"/>
                </a:solidFill>
              </a:rPr>
              <a:t>The draggable feature can be used to do a quick check in on how your students are feeling today before getting into content. </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The multiple choice slides can be used to create community builder activities such as doing two truths and a lie, students can tell the teacher their three statements and then students can pick which statement they think is a lie before each students reveals which is the lie.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The embedded website slide feature can be used to compile educational games that can be accessed during independent work or from home. </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Pear Deck can be used to vote on class rewards using the multiple choice feature.</a:t>
            </a:r>
            <a:endParaRPr>
              <a:solidFill>
                <a:srgbClr val="000000"/>
              </a:solidFill>
            </a:endParaRPr>
          </a:p>
          <a:p>
            <a:pPr marL="457200" lvl="0" indent="-342900" algn="l" rtl="0">
              <a:spcBef>
                <a:spcPts val="0"/>
              </a:spcBef>
              <a:spcAft>
                <a:spcPts val="0"/>
              </a:spcAft>
              <a:buClr>
                <a:srgbClr val="000000"/>
              </a:buClr>
              <a:buSzPts val="1800"/>
              <a:buChar char="●"/>
            </a:pPr>
            <a:r>
              <a:rPr lang="en">
                <a:solidFill>
                  <a:srgbClr val="000000"/>
                </a:solidFill>
              </a:rPr>
              <a:t>The drawing slide feature can be used for a free draw for free time or a brain break.</a:t>
            </a:r>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EABCD"/>
        </a:solidFill>
        <a:effectLst/>
      </p:bgPr>
    </p:bg>
    <p:spTree>
      <p:nvGrpSpPr>
        <p:cNvPr id="1" name="Shape 268"/>
        <p:cNvGrpSpPr/>
        <p:nvPr/>
      </p:nvGrpSpPr>
      <p:grpSpPr>
        <a:xfrm>
          <a:off x="0" y="0"/>
          <a:ext cx="0" cy="0"/>
          <a:chOff x="0" y="0"/>
          <a:chExt cx="0" cy="0"/>
        </a:xfrm>
      </p:grpSpPr>
      <p:sp>
        <p:nvSpPr>
          <p:cNvPr id="269" name="Google Shape;269;p47"/>
          <p:cNvSpPr/>
          <p:nvPr/>
        </p:nvSpPr>
        <p:spPr>
          <a:xfrm>
            <a:off x="220050" y="255025"/>
            <a:ext cx="8703900" cy="4475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0A3534"/>
              </a:solidFill>
              <a:latin typeface="Proxima Nova Semibold"/>
              <a:ea typeface="Proxima Nova Semibold"/>
              <a:cs typeface="Proxima Nova Semibold"/>
              <a:sym typeface="Proxima Nova Semibold"/>
            </a:endParaRPr>
          </a:p>
        </p:txBody>
      </p:sp>
      <p:sp>
        <p:nvSpPr>
          <p:cNvPr id="270" name="Google Shape;270;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A3534"/>
                </a:solidFill>
                <a:latin typeface="Proxima Nova Semibold"/>
                <a:ea typeface="Proxima Nova Semibold"/>
                <a:cs typeface="Proxima Nova Semibold"/>
                <a:sym typeface="Proxima Nova Semibold"/>
              </a:rPr>
              <a:t>How well did you like this lesson?</a:t>
            </a:r>
            <a:endParaRPr sz="2400">
              <a:solidFill>
                <a:srgbClr val="0A3534"/>
              </a:solidFill>
              <a:latin typeface="Proxima Nova Semibold"/>
              <a:ea typeface="Proxima Nova Semibold"/>
              <a:cs typeface="Proxima Nova Semibold"/>
              <a:sym typeface="Proxima Nova Semibold"/>
            </a:endParaRPr>
          </a:p>
        </p:txBody>
      </p:sp>
      <p:pic>
        <p:nvPicPr>
          <p:cNvPr id="271" name="Google Shape;271;p47">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pic>
        <p:nvPicPr>
          <p:cNvPr id="272" name="Google Shape;272;p47"/>
          <p:cNvPicPr preferRelativeResize="0"/>
          <p:nvPr/>
        </p:nvPicPr>
        <p:blipFill rotWithShape="1">
          <a:blip r:embed="rId5">
            <a:alphaModFix/>
          </a:blip>
          <a:srcRect l="29" r="39"/>
          <a:stretch/>
        </p:blipFill>
        <p:spPr>
          <a:xfrm>
            <a:off x="520950" y="872093"/>
            <a:ext cx="8102100" cy="3704114"/>
          </a:xfrm>
          <a:prstGeom prst="rect">
            <a:avLst/>
          </a:prstGeom>
          <a:noFill/>
          <a:ln>
            <a:noFill/>
          </a:ln>
        </p:spPr>
      </p:pic>
      <p:pic>
        <p:nvPicPr>
          <p:cNvPr id="273" name="Google Shape;273;p47"/>
          <p:cNvPicPr preferRelativeResize="0"/>
          <p:nvPr/>
        </p:nvPicPr>
        <p:blipFill>
          <a:blip r:embed="rId6">
            <a:alphaModFix/>
          </a:blip>
          <a:stretch>
            <a:fillRect/>
          </a:stretch>
        </p:blipFill>
        <p:spPr>
          <a:xfrm>
            <a:off x="786375" y="1524775"/>
            <a:ext cx="2411775" cy="2411750"/>
          </a:xfrm>
          <a:prstGeom prst="rect">
            <a:avLst/>
          </a:prstGeom>
          <a:noFill/>
          <a:ln>
            <a:noFill/>
          </a:ln>
        </p:spPr>
      </p:pic>
      <p:pic>
        <p:nvPicPr>
          <p:cNvPr id="274" name="Google Shape;274;p47"/>
          <p:cNvPicPr preferRelativeResize="0"/>
          <p:nvPr/>
        </p:nvPicPr>
        <p:blipFill>
          <a:blip r:embed="rId7">
            <a:alphaModFix/>
          </a:blip>
          <a:stretch>
            <a:fillRect/>
          </a:stretch>
        </p:blipFill>
        <p:spPr>
          <a:xfrm>
            <a:off x="5954200" y="1524763"/>
            <a:ext cx="2411775" cy="2411775"/>
          </a:xfrm>
          <a:prstGeom prst="rect">
            <a:avLst/>
          </a:prstGeom>
          <a:noFill/>
          <a:ln>
            <a:noFill/>
          </a:ln>
        </p:spPr>
      </p:pic>
      <p:sp>
        <p:nvSpPr>
          <p:cNvPr id="275" name="Google Shape;275;p47">
            <a:hlinkClick r:id="rId8"/>
          </p:cNvPr>
          <p:cNvSpPr/>
          <p:nvPr/>
        </p:nvSpPr>
        <p:spPr>
          <a:xfrm>
            <a:off x="-63500" y="-635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you ever used Pear Deck before?</a:t>
            </a:r>
            <a:endParaRPr/>
          </a:p>
        </p:txBody>
      </p:sp>
      <p:pic>
        <p:nvPicPr>
          <p:cNvPr id="108" name="Google Shape;108;p26">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09" name="Google Shape;109;p26">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 name="Google Shape;110;p26"/>
          <p:cNvPicPr preferRelativeResize="0"/>
          <p:nvPr/>
        </p:nvPicPr>
        <p:blipFill>
          <a:blip r:embed="rId6">
            <a:alphaModFix/>
          </a:blip>
          <a:stretch>
            <a:fillRect/>
          </a:stretch>
        </p:blipFill>
        <p:spPr>
          <a:xfrm>
            <a:off x="6063652" y="1051450"/>
            <a:ext cx="2205775" cy="33439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Pear Deck?</a:t>
            </a:r>
            <a:endParaRPr/>
          </a:p>
        </p:txBody>
      </p:sp>
      <p:sp>
        <p:nvSpPr>
          <p:cNvPr id="116" name="Google Shape;116;p27"/>
          <p:cNvSpPr txBox="1">
            <a:spLocks noGrp="1"/>
          </p:cNvSpPr>
          <p:nvPr>
            <p:ph type="body" idx="1"/>
          </p:nvPr>
        </p:nvSpPr>
        <p:spPr>
          <a:xfrm>
            <a:off x="311700" y="1017725"/>
            <a:ext cx="8520600" cy="355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000000"/>
                </a:solidFill>
              </a:rPr>
              <a:t>Pear Deck is a tool that can be used to make slide presentations interactive for both the presenter and the audience. This can be done from the Pear Deck website </a:t>
            </a:r>
            <a:r>
              <a:rPr lang="en" sz="2000" dirty="0">
                <a:solidFill>
                  <a:srgbClr val="000000"/>
                </a:solidFill>
                <a:highlight>
                  <a:schemeClr val="lt1"/>
                </a:highlight>
              </a:rPr>
              <a:t>(</a:t>
            </a:r>
            <a:r>
              <a:rPr lang="en" sz="2000" u="sng" dirty="0">
                <a:solidFill>
                  <a:schemeClr val="hlink"/>
                </a:solidFill>
                <a:highlight>
                  <a:schemeClr val="lt1"/>
                </a:highlight>
                <a:hlinkClick r:id="rId3"/>
              </a:rPr>
              <a:t>https://www.peardeck.com/</a:t>
            </a:r>
            <a:r>
              <a:rPr lang="en" sz="2000" dirty="0">
                <a:solidFill>
                  <a:srgbClr val="000000"/>
                </a:solidFill>
                <a:highlight>
                  <a:schemeClr val="lt1"/>
                </a:highlight>
              </a:rPr>
              <a:t>)</a:t>
            </a:r>
            <a:r>
              <a:rPr lang="en" sz="2000" dirty="0">
                <a:solidFill>
                  <a:srgbClr val="000000"/>
                </a:solidFill>
              </a:rPr>
              <a:t> or from an add on. </a:t>
            </a:r>
            <a:endParaRPr sz="2000" dirty="0">
              <a:solidFill>
                <a:srgbClr val="000000"/>
              </a:solidFill>
            </a:endParaRPr>
          </a:p>
          <a:p>
            <a:pPr marL="0" lvl="0" indent="0" algn="l" rtl="0">
              <a:spcBef>
                <a:spcPts val="1600"/>
              </a:spcBef>
              <a:spcAft>
                <a:spcPts val="0"/>
              </a:spcAft>
              <a:buNone/>
            </a:pPr>
            <a:endParaRPr sz="2000" dirty="0">
              <a:solidFill>
                <a:srgbClr val="000000"/>
              </a:solidFill>
            </a:endParaRPr>
          </a:p>
          <a:p>
            <a:pPr marL="0" lvl="0" indent="0" algn="l" rtl="0">
              <a:spcBef>
                <a:spcPts val="1600"/>
              </a:spcBef>
              <a:spcAft>
                <a:spcPts val="0"/>
              </a:spcAft>
              <a:buNone/>
            </a:pPr>
            <a:r>
              <a:rPr lang="en" sz="2000" dirty="0">
                <a:solidFill>
                  <a:srgbClr val="000000"/>
                </a:solidFill>
              </a:rPr>
              <a:t>Teachers can add Pear Deck features and audio to premade slides, or pull editable slides from their template library. Teachers can view student’s work on the presentation in real time throughout the lesson, and can set the presentation to be led by them and their timing or to be student paced (as this presentation is).</a:t>
            </a:r>
            <a:endParaRPr sz="2000" dirty="0">
              <a:solidFill>
                <a:srgbClr val="000000"/>
              </a:solidFill>
            </a:endParaRPr>
          </a:p>
          <a:p>
            <a:pPr marL="0" lvl="0" indent="0" algn="l" rtl="0">
              <a:spcBef>
                <a:spcPts val="1600"/>
              </a:spcBef>
              <a:spcAft>
                <a:spcPts val="1600"/>
              </a:spcAft>
              <a:buNone/>
            </a:pPr>
            <a:endParaRPr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Features of Pear Deck</a:t>
            </a:r>
            <a:endParaRPr/>
          </a:p>
        </p:txBody>
      </p:sp>
      <p:sp>
        <p:nvSpPr>
          <p:cNvPr id="122" name="Google Shape;122;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solidFill>
                  <a:srgbClr val="000000"/>
                </a:solidFill>
              </a:rPr>
              <a:t>Pear Deck has many different ways to make slides interactive, such as...</a:t>
            </a:r>
            <a:endParaRPr sz="20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Text responses: How has your day been?</a:t>
            </a:r>
            <a:endParaRPr/>
          </a:p>
        </p:txBody>
      </p:sp>
      <p:pic>
        <p:nvPicPr>
          <p:cNvPr id="128" name="Google Shape;128;p29">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29" name="Google Shape;129;p29">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Multiple Choice Questions: What color is the background of this slide?</a:t>
            </a:r>
            <a:endParaRPr/>
          </a:p>
        </p:txBody>
      </p:sp>
      <p:pic>
        <p:nvPicPr>
          <p:cNvPr id="135" name="Google Shape;135;p30">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36" name="Google Shape;136;p30">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Number Responses: How many siblings do you have?</a:t>
            </a:r>
            <a:endParaRPr/>
          </a:p>
        </p:txBody>
      </p:sp>
      <p:pic>
        <p:nvPicPr>
          <p:cNvPr id="142" name="Google Shape;142;p31">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43" name="Google Shape;143;p31">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Website Slides: Checkout my Bitmoji Classroom!</a:t>
            </a:r>
            <a:endParaRPr/>
          </a:p>
        </p:txBody>
      </p:sp>
      <p:pic>
        <p:nvPicPr>
          <p:cNvPr id="149" name="Google Shape;149;p32">
            <a:hlinkClick r:id="rId3"/>
          </p:cNvPr>
          <p:cNvPicPr preferRelativeResize="0"/>
          <p:nvPr/>
        </p:nvPicPr>
        <p:blipFill>
          <a:blip r:embed="rId4">
            <a:alphaModFix/>
          </a:blip>
          <a:stretch>
            <a:fillRect/>
          </a:stretch>
        </p:blipFill>
        <p:spPr>
          <a:xfrm>
            <a:off x="0" y="4429125"/>
            <a:ext cx="9144000" cy="714375"/>
          </a:xfrm>
          <a:prstGeom prst="rect">
            <a:avLst/>
          </a:prstGeom>
          <a:noFill/>
          <a:ln>
            <a:noFill/>
          </a:ln>
        </p:spPr>
      </p:pic>
      <p:sp>
        <p:nvSpPr>
          <p:cNvPr id="150" name="Google Shape;150;p32">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2840</TotalTime>
  <Words>1792</Words>
  <Application>Microsoft Office PowerPoint</Application>
  <PresentationFormat>On-screen Show (16:9)</PresentationFormat>
  <Paragraphs>99</Paragraphs>
  <Slides>24</Slides>
  <Notes>24</Notes>
  <HiddenSlides>0</HiddenSlides>
  <MMClips>4</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24</vt:i4>
      </vt:variant>
    </vt:vector>
  </HeadingPairs>
  <TitlesOfParts>
    <vt:vector size="28" baseType="lpstr">
      <vt:lpstr>Proxima Nova Semibold</vt:lpstr>
      <vt:lpstr>Arial</vt:lpstr>
      <vt:lpstr>Simple Light</vt:lpstr>
      <vt:lpstr>Simple Light</vt:lpstr>
      <vt:lpstr>Tech Exploratorium:  Pear Deck</vt:lpstr>
      <vt:lpstr>Please go to joinpd.com and enter code fgrvd or click here</vt:lpstr>
      <vt:lpstr>Have you ever used Pear Deck before?</vt:lpstr>
      <vt:lpstr>What is Pear Deck?</vt:lpstr>
      <vt:lpstr>Features of Pear Deck</vt:lpstr>
      <vt:lpstr>Text responses: How has your day been?</vt:lpstr>
      <vt:lpstr>Multiple Choice Questions: What color is the background of this slide?</vt:lpstr>
      <vt:lpstr>Number Responses: How many siblings do you have?</vt:lpstr>
      <vt:lpstr>Website Slides: Checkout my Bitmoji Classroom!</vt:lpstr>
      <vt:lpstr>Drawing Slides: Circle the pronoun in this sentence:</vt:lpstr>
      <vt:lpstr>And Draggable Slides: Drag the dot to show the answer on the numberline.</vt:lpstr>
      <vt:lpstr>Interactive Template Slides</vt:lpstr>
      <vt:lpstr>PowerPoint Presentation</vt:lpstr>
      <vt:lpstr>Three views of Pear Deck</vt:lpstr>
      <vt:lpstr>Student view - Student Paced</vt:lpstr>
      <vt:lpstr>Student View - Instructor Paced</vt:lpstr>
      <vt:lpstr>Classroom View - only in instructor paced lessons</vt:lpstr>
      <vt:lpstr>Teacher Dashboard View</vt:lpstr>
      <vt:lpstr>Drag your dot to how you are feeling about Pear Deck:</vt:lpstr>
      <vt:lpstr>Benefits of Pear Deck:</vt:lpstr>
      <vt:lpstr>Drawbacks of Pear Deck:</vt:lpstr>
      <vt:lpstr>How to implement Pear Deck:</vt:lpstr>
      <vt:lpstr>How to implement Pear Deck:</vt:lpstr>
      <vt:lpstr>How well did you like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 Exploratorium:  Pear Deck</dc:title>
  <cp:lastModifiedBy>Alaina Tepper</cp:lastModifiedBy>
  <cp:revision>4</cp:revision>
  <dcterms:modified xsi:type="dcterms:W3CDTF">2020-09-03T21:14:15Z</dcterms:modified>
</cp:coreProperties>
</file>